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793" r:id="rId2"/>
    <p:sldId id="801" r:id="rId3"/>
    <p:sldId id="794" r:id="rId4"/>
    <p:sldId id="800" r:id="rId5"/>
    <p:sldId id="804" r:id="rId6"/>
    <p:sldId id="798" r:id="rId7"/>
    <p:sldId id="803" r:id="rId8"/>
    <p:sldId id="797" r:id="rId9"/>
    <p:sldId id="796" r:id="rId10"/>
    <p:sldId id="795" r:id="rId11"/>
    <p:sldId id="80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AA5"/>
    <a:srgbClr val="CCE0F2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ormativ.kontur.ru/document?moduleId=1&amp;documentId=175940" TargetMode="External"/><Relationship Id="rId2" Type="http://schemas.openxmlformats.org/officeDocument/2006/relationships/hyperlink" Target="http://publication.pravo.gov.ru/Document/View/000120200704000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fparf.ru/documents/international-acts/charter-fundamental-principles-of-advocacy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206381" cy="446620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90631" y="3700874"/>
            <a:ext cx="4753369" cy="484748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4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005AA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Деятельность адвоката в Европейском суде по правам человека</a:t>
            </a:r>
            <a:r>
              <a:rPr lang="ru-RU" altLang="ru-RU" sz="24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71808"/>
            <a:ext cx="9026434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арбитражного процесса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658" y="663973"/>
            <a:ext cx="8199132" cy="1419971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дисциплины для практической работы юриста: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25" y="1977174"/>
            <a:ext cx="8248965" cy="4670052"/>
          </a:xfrm>
        </p:spPr>
        <p:txBody>
          <a:bodyPr>
            <a:noAutofit/>
          </a:bodyPr>
          <a:lstStyle/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системы права,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международной защиты прав человека,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юрисдикцию ЕСПЧ;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нормативные правовые акты и правоприменительную практику ЕСПЧ и применять при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оказании квалифицированной юридической помощи при представлении прав и законных интересов граждан и организаций в ЕСПЧ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владеть основными закономерностями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процессов в сфере оказания юридической помощи в ЕСПЧ;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владеть способностью прогнозировать правовые последствия тех или иных действий, предлагать эффективные способы решения правовых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освоения дисциплины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обучающимся условий для освоения необходимого объема знаний правового регулирования международной защиты прав человека, формирования и развития умений и навыков, которые они могут применить в будущей профессиональной деятельности, связанной с оказанием квалифицированной юридической помощи при обращении и представлении прав и законных интересов граждан и организаций в Европейский суд по правам человека, а также формирование компетенций, необходимых для освоения указанных знаний, умений и владения навыками.</a:t>
            </a:r>
          </a:p>
          <a:p>
            <a:pPr marL="0" indent="0" algn="ctr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25" y="2069512"/>
            <a:ext cx="8378507" cy="4351338"/>
          </a:xfrm>
        </p:spPr>
        <p:txBody>
          <a:bodyPr>
            <a:norm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ru-RU" sz="2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342900" algn="just">
              <a:buFont typeface="Symbol" panose="05050102010706020507" pitchFamily="18" charset="2"/>
              <a:buChar char=""/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обучающихся знаний о защите прав человека и основных свобод в Европейском суде по правам человека;</a:t>
            </a:r>
          </a:p>
          <a:p>
            <a:pPr marL="342900" lvl="0" indent="342900" algn="just">
              <a:buFont typeface="Symbol" panose="05050102010706020507" pitchFamily="18" charset="2"/>
              <a:buChar char=""/>
            </a:pP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и закрепление у обучающихся знаний по ключевым проблемам участия адвоката в Европейском суде по правам человека; </a:t>
            </a:r>
          </a:p>
          <a:p>
            <a:pPr marL="342900" lvl="0" indent="342900" algn="just">
              <a:buFont typeface="Symbol" panose="05050102010706020507" pitchFamily="18" charset="2"/>
              <a:buChar char=""/>
            </a:pP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и закрепление у обучающихся умений и навыков использования теоретических знаний при разрешении конкретных правовых ситуаций в сфере оказания квалифицированной юридической помощи в Европейском суде по правам человека.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  <p:pic>
        <p:nvPicPr>
          <p:cNvPr id="11" name="Объект 9">
            <a:extLst>
              <a:ext uri="{FF2B5EF4-FFF2-40B4-BE49-F238E27FC236}">
                <a16:creationId xmlns:a16="http://schemas.microsoft.com/office/drawing/2014/main" xmlns="" id="{AF2E22D4-88D4-4C1E-A64D-DBF9E1FF48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26" y="385303"/>
            <a:ext cx="1943586" cy="157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804" y="2311002"/>
            <a:ext cx="824896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направлению подготовки 40.04.01 Юриспруденция </a:t>
            </a:r>
          </a:p>
          <a:p>
            <a:pPr marL="0" indent="0" algn="ctr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Квалификация выпускника – магистр</a:t>
            </a:r>
          </a:p>
          <a:p>
            <a:pPr marL="0" indent="0" algn="just">
              <a:buNone/>
            </a:pPr>
            <a:endParaRPr lang="en-US" sz="2000" b="1" i="1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  <p:sp>
        <p:nvSpPr>
          <p:cNvPr id="11" name="AutoShape 2">
            <a:extLst>
              <a:ext uri="{FF2B5EF4-FFF2-40B4-BE49-F238E27FC236}">
                <a16:creationId xmlns:a16="http://schemas.microsoft.com/office/drawing/2014/main" xmlns="" id="{9734C1CC-2623-4215-B433-73724F810AC0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>
            <a:off x="4169682" y="3276600"/>
            <a:ext cx="249918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730744D8-10DD-48A8-A194-1E2DF50CD4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802" y="4405749"/>
            <a:ext cx="3703988" cy="214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Европейского суда по правам человека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Межгосударственные споры и споры, основанные на индивидуальных жалобах, рассматриваемые Европейским Судом по правам человека.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адвокатом жалобы в Европейский суд по правам человека.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адвоката в слушании дела.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Европейского суда по правам человека, вынесенные «против Российской Федерации».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исполнения решений Европейского суда по правам человека, вынесенные «против Российской Федерации».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2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Тематический план дисциплины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  <p:sp>
        <p:nvSpPr>
          <p:cNvPr id="11" name="Объект 10">
            <a:extLst>
              <a:ext uri="{FF2B5EF4-FFF2-40B4-BE49-F238E27FC236}">
                <a16:creationId xmlns:a16="http://schemas.microsoft.com/office/drawing/2014/main" xmlns="" id="{AD0F92F2-3DCF-4B26-BA66-2EB81F543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3065"/>
            <a:ext cx="7886700" cy="4213898"/>
          </a:xfrm>
        </p:spPr>
        <p:txBody>
          <a:bodyPr>
            <a:normAutofit/>
          </a:bodyPr>
          <a:lstStyle/>
          <a:p>
            <a:pPr algn="just"/>
            <a:endParaRPr lang="ru-RU" sz="24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Европейский суд по правам человека, его место и роль в общеевропейской системе защиты прав человека</a:t>
            </a:r>
          </a:p>
          <a:p>
            <a:pPr algn="just"/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2. Деятельность адвоката на стадии подачи жалобы в Европейский Суд по правам человека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3. Деятельность адвоката на стадии рассмотрения жалобы в Европейском Суде по правам человека и на стадии исполнения постановлений ЕСПЧ</a:t>
            </a:r>
          </a:p>
          <a:p>
            <a:pPr algn="just"/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4. Актуальные вопросы защиты прав российских граждан в Европейском суде по правам человека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051" y="-471757"/>
            <a:ext cx="8443279" cy="2475655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акты и иные правовые документы: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25" y="1710099"/>
            <a:ext cx="8378513" cy="4466863"/>
          </a:xfrm>
        </p:spPr>
        <p:txBody>
          <a:bodyPr>
            <a:no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Федерации, принята на всенародном голосовании 12 декабря 1993 г. (с изм. и доп.) // </a:t>
            </a:r>
            <a:r>
              <a:rPr lang="ru-RU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http://publication.pravo.gov.ru/Document/View/0001202007040001</a:t>
            </a:r>
            <a:endParaRPr lang="ru-RU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</a:tabLst>
            </a:pPr>
            <a:r>
              <a:rPr lang="ru-RU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Всеобщая декларация прав и свобод человека (Резолюция 217А (III) Генеральной Ассамблеи ООН) от 10 декабря 1948 г. // Российская газета. 1995. № 67. 5 апреля.</a:t>
            </a: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</a:tabLst>
            </a:pPr>
            <a:r>
              <a:rPr lang="ru-RU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Конвенция Совета Европы от 4 ноября 1950 г. «О защите прав человека и основных свобод». Рим, 4 ноября 1950 г. (в ред. Протокола от 11.05.1994 г. // Собрание законодательства РФ. 2001. № 2. ст. 163.</a:t>
            </a: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</a:tabLst>
            </a:pPr>
            <a:r>
              <a:rPr lang="ru-RU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принципы, касающиеся роли юристов (приняты восьмым Конгрессом ООН по предупреждению преступности и обращению с правонарушителями, Гавана, 27 августа - 7 сентября 1990 г.). // https://www.un.org/ru/documents/decl_conv/conventions/role_lawyers.shtml</a:t>
            </a: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</a:tabLst>
            </a:pPr>
            <a:r>
              <a:rPr lang="ru-RU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положения о роли адвокатов (приняты восьмым Конгрессом ООН по предупреждению преступлений в августе 1990 г. в Нью-Йорке). // </a:t>
            </a:r>
            <a:r>
              <a:rPr lang="ru-RU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https://normativ.kontur.ru/document?moduleId=1&amp;documentId=175940</a:t>
            </a:r>
            <a:endParaRPr lang="ru-RU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</a:tabLst>
            </a:pPr>
            <a:r>
              <a:rPr lang="ru-RU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Общий кодекс правил для адвокатов стран Европейского сообщества (принят Советом коллегии адвокатов и юридических сообществ Европейского союза в Страсбурге 28 октября 1988 г., пересмотрен в Лионе 28 ноября 1998 г., в Дублине 6 декабря 2002 г. и в Порто 19 мая 2006 г.) // https://fparf.ru/documents/international-acts/general-code-of-rules-for-lawyers-of-countries-of-the-european-community/</a:t>
            </a: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</a:tabLst>
            </a:pPr>
            <a:r>
              <a:rPr lang="ru-RU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Хартия основополагающих принципов адвокатской деятельности от 19 мая 2016 г. Принята на VI Петербургском международном юридическом форуме // </a:t>
            </a:r>
            <a:r>
              <a:rPr lang="ru-RU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https://fparf.ru/documents/international-acts/charter-fundamental-principles-of-advocacy/</a:t>
            </a:r>
            <a:endParaRPr lang="ru-RU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</a:tabLst>
            </a:pPr>
            <a:r>
              <a:rPr lang="ru-RU" sz="1200" dirty="0">
                <a:cs typeface="Times New Roman" panose="02020603050405020304" pitchFamily="18" charset="0"/>
              </a:rPr>
              <a:t>Федеральный закон от 31 мая 2002 г. № 63-ФЗ (с изм. и доп.) «Об адвокатской деятельности и адвокатуре в Российской Федерации» // СЗ РФ. 2002. № 23. Ст. 2102; 2016. № 23. Ст. 3284.</a:t>
            </a:r>
          </a:p>
          <a:p>
            <a:pPr marL="342900" lvl="0" indent="-342900" algn="just">
              <a:buFont typeface="+mj-lt"/>
              <a:buAutoNum type="arabicPeriod"/>
              <a:tabLst>
                <a:tab pos="361950" algn="l"/>
              </a:tabLst>
            </a:pPr>
            <a:r>
              <a:rPr lang="ru-RU" sz="1200" dirty="0">
                <a:cs typeface="Times New Roman" panose="02020603050405020304" pitchFamily="18" charset="0"/>
              </a:rPr>
              <a:t>Кодекс профессиональной этики адвоката (принят первым Всероссийским съездом адвокатов 31 января 2003 г.) // Вестник Федеральной палаты адвокатов Российской Федерации. 2003. № 2.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31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657" y="1128652"/>
            <a:ext cx="8267806" cy="94086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57" y="2295888"/>
            <a:ext cx="8328682" cy="435133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опросы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Бинарная лекция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правовых систем и судебной практики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дискуссия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лекция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825" y="1128652"/>
            <a:ext cx="8378513" cy="94086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739" y="2295888"/>
            <a:ext cx="8332601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lvl="0" algn="just">
              <a:tabLst>
                <a:tab pos="972185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участия адвоката по отдельным категориям гражданских дел;</a:t>
            </a:r>
          </a:p>
          <a:p>
            <a:pPr lvl="0" algn="just">
              <a:tabLst>
                <a:tab pos="972185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Теория и практика аргументации.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972185" algn="l"/>
              </a:tabLst>
            </a:pPr>
            <a:endParaRPr lang="ru-RU" sz="2000" b="1" i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B515E4B-587D-4963-B7E6-C7C340974F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861" y="4822143"/>
            <a:ext cx="2592478" cy="170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1842</TotalTime>
  <Words>769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Roboto Medium</vt:lpstr>
      <vt:lpstr>Symbol</vt:lpstr>
      <vt:lpstr>Times New Roman</vt:lpstr>
      <vt:lpstr>Тема Office</vt:lpstr>
      <vt:lpstr>Презентация PowerPoint</vt:lpstr>
      <vt:lpstr>Цель освоения дисциплины -</vt:lpstr>
      <vt:lpstr>     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   Нормативно-правовые акты и иные правовые документы: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юриста: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User</cp:lastModifiedBy>
  <cp:revision>150</cp:revision>
  <dcterms:created xsi:type="dcterms:W3CDTF">2020-12-02T14:35:45Z</dcterms:created>
  <dcterms:modified xsi:type="dcterms:W3CDTF">2022-02-08T18:16:57Z</dcterms:modified>
</cp:coreProperties>
</file>